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BA4E8-CFC2-4E9B-B00D-98256A6EA8B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AE8EF-7375-4AE0-B2D1-325932BCF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AE8EF-7375-4AE0-B2D1-325932BCF2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0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F46FA1-0AE2-45B7-BE09-6888AB873D9E}" type="slidenum">
              <a:rPr lang="en-US" altLang="en-US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00F4E46-D32F-4ED5-96A5-AD3056C4FEEB}" type="slidenum">
              <a:rPr lang="vi-VN" altLang="en-US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vi-VN" altLang="en-US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49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3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8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2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7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4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7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42897-84A0-4917-9C68-B62D5F5F24A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DD399-58C9-4029-8628-4DA692FE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1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21.png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6.wmf"/><Relationship Id="rId17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15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2007394" y="787400"/>
            <a:ext cx="5129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dirty="0" err="1">
                <a:latin typeface="UVN Vung Tau"/>
              </a:rPr>
              <a:t>Đại</a:t>
            </a:r>
            <a:r>
              <a:rPr lang="en-US" altLang="en-US" sz="4400" dirty="0">
                <a:latin typeface="UVN Vung Tau"/>
              </a:rPr>
              <a:t> </a:t>
            </a:r>
            <a:r>
              <a:rPr lang="en-US" altLang="en-US" sz="4400" dirty="0" err="1">
                <a:latin typeface="UVN Vung Tau"/>
              </a:rPr>
              <a:t>số</a:t>
            </a:r>
            <a:r>
              <a:rPr lang="en-US" altLang="en-US" sz="4400" dirty="0">
                <a:latin typeface="UVN Vung Tau"/>
              </a:rPr>
              <a:t>: </a:t>
            </a:r>
            <a:r>
              <a:rPr lang="en-US" altLang="en-US" sz="4400" dirty="0" err="1">
                <a:latin typeface="UVN Vung Tau"/>
              </a:rPr>
              <a:t>Tiết</a:t>
            </a:r>
            <a:r>
              <a:rPr lang="en-US" altLang="en-US" sz="4400" dirty="0">
                <a:latin typeface="UVN Vung Tau"/>
              </a:rPr>
              <a:t> 9</a:t>
            </a:r>
          </a:p>
        </p:txBody>
      </p:sp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1905000" y="2230968"/>
            <a:ext cx="5715000" cy="10202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UVN Huong Que Nang"/>
              </a:rPr>
              <a:t>Luyện tập</a:t>
            </a: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1219200" y="3553885"/>
            <a:ext cx="6705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>
                <a:solidFill>
                  <a:srgbClr val="FF0000"/>
                </a:solidFill>
              </a:rPr>
              <a:t>Biến đổi đơn giản biểu thức chứa căn thức bậc hai</a:t>
            </a:r>
          </a:p>
        </p:txBody>
      </p:sp>
    </p:spTree>
    <p:extLst>
      <p:ext uri="{BB962C8B-B14F-4D97-AF65-F5344CB8AC3E}">
        <p14:creationId xmlns:p14="http://schemas.microsoft.com/office/powerpoint/2010/main" val="181333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024" y="0"/>
            <a:ext cx="8784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 1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 GỌN BIỂU THỨC CƠ BẢN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CỘNG ,TRỪ CÁC CBHSH</a:t>
            </a:r>
            <a:r>
              <a:rPr lang="en-US" sz="4000" dirty="0" smtClean="0">
                <a:solidFill>
                  <a:srgbClr val="FF0000"/>
                </a:solidFill>
              </a:rPr>
              <a:t>)</a:t>
            </a:r>
            <a:endParaRPr lang="en-US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632" y="2341868"/>
                <a:ext cx="4251870" cy="766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B0F0"/>
                        </a:solidFill>
                        <a:latin typeface="Cambria Math"/>
                        <a:cs typeface="Times New Roman" pitchFamily="18" charset="0"/>
                      </a:rPr>
                      <m:t>𝟒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4000" b="1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  <m:r>
                      <a:rPr lang="en-US" sz="4000" b="1" i="1" smtClean="0">
                        <a:solidFill>
                          <a:srgbClr val="00B0F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rgbClr val="00B0F0"/>
                        </a:solidFill>
                        <a:latin typeface="Cambria Math"/>
                        <a:cs typeface="Times New Roman" pitchFamily="18" charset="0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</m:oMath>
                </a14:m>
                <a:endParaRPr lang="en-US" sz="4000" b="1" dirty="0" smtClean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341868"/>
                <a:ext cx="4251870" cy="766620"/>
              </a:xfrm>
              <a:prstGeom prst="rect">
                <a:avLst/>
              </a:prstGeom>
              <a:blipFill rotWithShape="1">
                <a:blip r:embed="rId2"/>
                <a:stretch>
                  <a:fillRect t="-6349" r="-7174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59631" y="3103674"/>
                <a:ext cx="4877425" cy="766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B0F0"/>
                        </a:solidFill>
                        <a:latin typeface="Cambria Math"/>
                        <a:cs typeface="Times New Roman" pitchFamily="18" charset="0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  <m:r>
                      <a:rPr lang="en-US" sz="4000" b="1" i="0" smtClean="0">
                        <a:solidFill>
                          <a:srgbClr val="00B0F0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4000" b="1" i="0" smtClean="0">
                        <a:solidFill>
                          <a:srgbClr val="00B0F0"/>
                        </a:solidFill>
                        <a:latin typeface="Cambria Math"/>
                        <a:cs typeface="Times New Roman" pitchFamily="18" charset="0"/>
                      </a:rPr>
                      <m:t>𝟐</m:t>
                    </m:r>
                  </m:oMath>
                </a14:m>
                <a:r>
                  <a:rPr lang="en-US" sz="4000" b="1" dirty="0" smtClean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  <m:r>
                      <a:rPr lang="en-US" sz="4000" b="1" i="1" smtClean="0">
                        <a:solidFill>
                          <a:srgbClr val="00B0F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rgbClr val="00B0F0"/>
                        </a:solidFill>
                        <a:latin typeface="Cambria Math"/>
                        <a:cs typeface="Times New Roman" pitchFamily="18" charset="0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4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</m:oMath>
                </a14:m>
                <a:endParaRPr lang="en-US" sz="4000" b="1" dirty="0" smtClean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1" y="3103674"/>
                <a:ext cx="4877425" cy="766620"/>
              </a:xfrm>
              <a:prstGeom prst="rect">
                <a:avLst/>
              </a:prstGeom>
              <a:blipFill rotWithShape="1">
                <a:blip r:embed="rId3"/>
                <a:stretch>
                  <a:fillRect t="-6349" r="-6125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0" y="4545069"/>
            <a:ext cx="9325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???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0151" y="1832588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A ≥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08520" y="3837184"/>
                <a:ext cx="91450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* </a:t>
                </a:r>
                <a14:m>
                  <m:oMath xmlns:m="http://schemas.openxmlformats.org/officeDocument/2006/math">
                    <m:r>
                      <a:rPr lang="en-US" sz="3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𝟒</m:t>
                    </m:r>
                    <m:rad>
                      <m:radPr>
                        <m:degHide m:val="on"/>
                        <m:ctrlP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  <m:r>
                      <a:rPr lang="en-US" sz="3400" b="1" i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r>
                  <a:rPr lang="en-US" sz="34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  <m:r>
                      <a:rPr lang="en-US" sz="3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3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  <m:r>
                      <a:rPr lang="en-US" sz="3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3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3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3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4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4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3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4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3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4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3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4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dạng</a:t>
                </a:r>
                <a:endParaRPr lang="en-US" sz="3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0" y="3837184"/>
                <a:ext cx="9145016" cy="707886"/>
              </a:xfrm>
              <a:prstGeom prst="rect">
                <a:avLst/>
              </a:prstGeom>
              <a:blipFill rotWithShape="1">
                <a:blip r:embed="rId4"/>
                <a:stretch>
                  <a:fillRect l="-2333" t="-15385" b="-35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20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024" y="0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 2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SO SÁNH CBHSH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1600" y="879532"/>
                <a:ext cx="6336704" cy="794448"/>
              </a:xfrm>
              <a:prstGeom prst="rect">
                <a:avLst/>
              </a:prstGeom>
              <a:noFill/>
              <a:ln>
                <a:solidFill>
                  <a:schemeClr val="tx1">
                    <a:alpha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 ≥ B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</a:t>
                </a:r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  <a:sym typeface="Symbol"/>
                          </a:rPr>
                          <m:t>𝐴</m:t>
                        </m:r>
                      </m:e>
                    </m:rad>
                    <m:r>
                      <a:rPr lang="en-US" sz="40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≥</m:t>
                    </m:r>
                    <m:rad>
                      <m:radPr>
                        <m:degHide m:val="on"/>
                        <m:ctrlPr>
                          <a:rPr lang="en-US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𝐵</m:t>
                        </m:r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(A,B ≥ 0)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879532"/>
                <a:ext cx="6336704" cy="794448"/>
              </a:xfrm>
              <a:prstGeom prst="rect">
                <a:avLst/>
              </a:prstGeom>
              <a:blipFill rotWithShape="1">
                <a:blip r:embed="rId2"/>
                <a:stretch>
                  <a:fillRect l="-3263" t="-6767" r="-4031" b="-27068"/>
                </a:stretch>
              </a:blipFill>
              <a:ln>
                <a:solidFill>
                  <a:schemeClr val="tx1">
                    <a:alpha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59024" y="1700808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CBHSH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2348880"/>
            <a:ext cx="4752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060" y="2924944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Casio.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3060" y="3501008"/>
                <a:ext cx="8136904" cy="1410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Cách 2 : </a:t>
                </a:r>
                <a:r>
                  <a:rPr lang="en-US" sz="40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trả</a:t>
                </a:r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lời</a:t>
                </a:r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nha</a:t>
                </a:r>
                <a:r>
                  <a:rPr lang="en-US" sz="4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Vd</a:t>
                </a:r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 So </a:t>
                </a:r>
                <a:r>
                  <a:rPr lang="en-US" sz="40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sánh</a:t>
                </a:r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5 </a:t>
                </a:r>
                <a:r>
                  <a:rPr lang="en-US" sz="40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  <a:sym typeface="Symbol"/>
                          </a:rPr>
                          <m:t>6.</m:t>
                        </m:r>
                      </m:e>
                    </m:rad>
                  </m:oMath>
                </a14:m>
                <a:endParaRPr lang="en-US" sz="4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60" y="3501008"/>
                <a:ext cx="8136904" cy="1410001"/>
              </a:xfrm>
              <a:prstGeom prst="rect">
                <a:avLst/>
              </a:prstGeom>
              <a:blipFill rotWithShape="1">
                <a:blip r:embed="rId3"/>
                <a:stretch>
                  <a:fillRect l="-2622" t="-7759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19064" y="5445224"/>
            <a:ext cx="8100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5s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tinh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!!!!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3444" y="4741545"/>
            <a:ext cx="4326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endParaRPr lang="en-US" sz="40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5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024" y="0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 3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:TRỤC CĂN THỨC Ở MẪU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908720"/>
            <a:ext cx="8532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.(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5292" y="1570667"/>
                <a:ext cx="8532440" cy="1405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2/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Kiến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sử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dụng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  <a:p>
                <a:r>
                  <a:rPr lang="en-US" sz="4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*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  <a:sym typeface="Symbol"/>
                              </a:rPr>
                              <m:t>𝐴</m:t>
                            </m:r>
                          </m:e>
                          <m:sup>
                            <m:r>
                              <a:rPr lang="en-US" sz="4000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  <a:sym typeface="Symbol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=A  (A ≥ 0)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92" y="1570667"/>
                <a:ext cx="8532440" cy="1405898"/>
              </a:xfrm>
              <a:prstGeom prst="rect">
                <a:avLst/>
              </a:prstGeom>
              <a:blipFill rotWithShape="1">
                <a:blip r:embed="rId3"/>
                <a:stretch>
                  <a:fillRect l="-2573" t="-7826" b="-18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971600" y="3136954"/>
            <a:ext cx="59930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*( A – B)(A + B) = A</a:t>
            </a:r>
            <a:r>
              <a:rPr lang="en-US" sz="4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B</a:t>
            </a:r>
            <a:r>
              <a:rPr lang="en-US" sz="4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/>
          </a:p>
        </p:txBody>
      </p:sp>
      <p:sp>
        <p:nvSpPr>
          <p:cNvPr id="10" name="Oval Callout 9"/>
          <p:cNvSpPr/>
          <p:nvPr/>
        </p:nvSpPr>
        <p:spPr>
          <a:xfrm>
            <a:off x="485292" y="4293095"/>
            <a:ext cx="6225271" cy="1543621"/>
          </a:xfrm>
          <a:prstGeom prst="wedgeEllipseCallout">
            <a:avLst>
              <a:gd name="adj1" fmla="val 16546"/>
              <a:gd name="adj2" fmla="val -978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 BẠN CÓ NHỚ KIẾN THỨC NÀO KHÔNG ? GỬI BÌNH LUẬN CHO THẦY NHÉ !</a:t>
            </a:r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9022" y="4149080"/>
            <a:ext cx="3238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1839" y="4856966"/>
                <a:ext cx="4536504" cy="1380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4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; </m:t>
                      </m:r>
                      <m:f>
                        <m:fPr>
                          <m:ctrlP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4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39" y="4856966"/>
                <a:ext cx="4536504" cy="13806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14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024" y="0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 4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75656" y="889185"/>
                <a:ext cx="3600400" cy="780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</m:e>
                      </m:rad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𝐵</m:t>
                      </m:r>
                    </m:oMath>
                  </m:oMathPara>
                </a14:m>
                <a:endParaRPr lang="en-US" sz="4000" b="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889185"/>
                <a:ext cx="3600400" cy="780470"/>
              </a:xfrm>
              <a:prstGeom prst="rect">
                <a:avLst/>
              </a:prstGeom>
              <a:blipFill rotWithShape="1">
                <a:blip r:embed="rId2"/>
                <a:stretch>
                  <a:fillRect t="-4688" b="-32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78068" y="1662910"/>
                <a:ext cx="3083536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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</m:ctrlPr>
                          </m:eqArrPr>
                          <m:e>
                            <m:r>
                              <a:rPr lang="en-US" sz="4000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  <a:sym typeface="Symbol"/>
                              </a:rPr>
                              <m:t>𝐵</m:t>
                            </m:r>
                            <m:r>
                              <a:rPr lang="en-US" sz="4000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  <a:sym typeface="Symbol"/>
                              </a:rPr>
                              <m:t> ≥</m:t>
                            </m:r>
                            <m:r>
                              <a:rPr lang="en-US" sz="40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  <a:sym typeface="Symbol"/>
                              </a:rPr>
                              <m:t>𝑂</m:t>
                            </m:r>
                          </m:e>
                          <m:e>
                            <m:r>
                              <a:rPr lang="en-US" sz="4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  <a:sym typeface="Symbol"/>
                              </a:rPr>
                              <m:t>   </m:t>
                            </m:r>
                            <m:r>
                              <a:rPr lang="en-US" sz="4000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  <a:sym typeface="Symbol"/>
                              </a:rPr>
                              <m:t>𝐴</m:t>
                            </m:r>
                            <m:r>
                              <a:rPr lang="en-US" sz="4000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  <a:sym typeface="Symbol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sz="4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  <a:sym typeface="Symbol"/>
                                  </a:rPr>
                                </m:ctrlPr>
                              </m:sSupPr>
                              <m:e>
                                <m:r>
                                  <a:rPr lang="en-US" sz="40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  <a:sym typeface="Symbol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40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  <a:sym typeface="Symbol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4000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  <a:sym typeface="Symbol"/>
                              </a:rPr>
                              <m:t> </m:t>
                            </m:r>
                          </m:e>
                        </m:eqArr>
                      </m:e>
                    </m:d>
                  </m:oMath>
                </a14:m>
                <a:endParaRPr lang="en-US" sz="4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068" y="1662910"/>
                <a:ext cx="3083536" cy="1129476"/>
              </a:xfrm>
              <a:prstGeom prst="rect">
                <a:avLst/>
              </a:prstGeom>
              <a:blipFill rotWithShape="1">
                <a:blip r:embed="rId3"/>
                <a:stretch>
                  <a:fillRect l="-7115" r="-6522" b="-3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21296" y="2814620"/>
            <a:ext cx="8460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6171" y="4753612"/>
            <a:ext cx="4230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50298" y="5461498"/>
                <a:ext cx="2784480" cy="780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4000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4</m:t>
                      </m:r>
                    </m:oMath>
                  </m:oMathPara>
                </a14:m>
                <a:endParaRPr lang="en-US" sz="4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98" y="5461498"/>
                <a:ext cx="2784480" cy="780470"/>
              </a:xfrm>
              <a:prstGeom prst="rect">
                <a:avLst/>
              </a:prstGeom>
              <a:blipFill rotWithShape="1">
                <a:blip r:embed="rId4"/>
                <a:stretch>
                  <a:fillRect t="-4688" r="-9868" b="-32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247456" y="2227648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73440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024" y="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 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Cho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84775"/>
            <a:ext cx="617669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996952"/>
            <a:ext cx="27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536" y="3284984"/>
            <a:ext cx="777508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Thời</a:t>
            </a:r>
            <a:r>
              <a:rPr lang="en-US" sz="3200" dirty="0"/>
              <a:t> </a:t>
            </a:r>
            <a:r>
              <a:rPr lang="en-US" sz="3200" dirty="0" err="1"/>
              <a:t>gian</a:t>
            </a:r>
            <a:r>
              <a:rPr lang="en-US" sz="3200" dirty="0"/>
              <a:t> t (</a:t>
            </a:r>
            <a:r>
              <a:rPr lang="en-US" sz="3200" dirty="0" err="1"/>
              <a:t>tính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dirty="0" err="1"/>
              <a:t>giây</a:t>
            </a:r>
            <a:r>
              <a:rPr lang="en-US" sz="3200" dirty="0"/>
              <a:t>) </a:t>
            </a: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khi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người</a:t>
            </a:r>
            <a:r>
              <a:rPr lang="en-US" sz="3200" dirty="0"/>
              <a:t> </a:t>
            </a:r>
            <a:r>
              <a:rPr lang="en-US" sz="3200" dirty="0" err="1"/>
              <a:t>bắt</a:t>
            </a:r>
            <a:r>
              <a:rPr lang="en-US" sz="3200" dirty="0"/>
              <a:t> </a:t>
            </a:r>
            <a:r>
              <a:rPr lang="en-US" sz="3200" dirty="0" err="1"/>
              <a:t>đầu</a:t>
            </a:r>
            <a:r>
              <a:rPr lang="en-US" sz="3200" dirty="0"/>
              <a:t> </a:t>
            </a:r>
            <a:r>
              <a:rPr lang="en-US" sz="3200" dirty="0" err="1"/>
              <a:t>nhảy</a:t>
            </a:r>
            <a:r>
              <a:rPr lang="en-US" sz="3200" dirty="0"/>
              <a:t> bungee </a:t>
            </a:r>
            <a:r>
              <a:rPr lang="en-US" sz="3200" dirty="0" err="1"/>
              <a:t>trên</a:t>
            </a:r>
            <a:r>
              <a:rPr lang="en-US" sz="3200" dirty="0"/>
              <a:t> </a:t>
            </a:r>
            <a:r>
              <a:rPr lang="en-US" sz="3200" dirty="0" err="1"/>
              <a:t>cao</a:t>
            </a:r>
            <a:r>
              <a:rPr lang="en-US" sz="3200" dirty="0"/>
              <a:t>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nước</a:t>
            </a:r>
            <a:r>
              <a:rPr lang="en-US" sz="3200" dirty="0"/>
              <a:t> d (</a:t>
            </a:r>
            <a:r>
              <a:rPr lang="en-US" sz="3200" dirty="0" err="1"/>
              <a:t>tính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m) </a:t>
            </a:r>
            <a:r>
              <a:rPr lang="en-US" sz="3200" dirty="0" err="1"/>
              <a:t>đến</a:t>
            </a:r>
            <a:r>
              <a:rPr lang="en-US" sz="3200" dirty="0"/>
              <a:t> </a:t>
            </a:r>
            <a:r>
              <a:rPr lang="en-US" sz="3200" dirty="0" err="1"/>
              <a:t>khi</a:t>
            </a:r>
            <a:r>
              <a:rPr lang="en-US" sz="3200" dirty="0"/>
              <a:t> </a:t>
            </a:r>
            <a:r>
              <a:rPr lang="en-US" sz="3200" dirty="0" err="1"/>
              <a:t>chạm</a:t>
            </a:r>
            <a:r>
              <a:rPr lang="en-US" sz="3200" dirty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nước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bởi</a:t>
            </a:r>
            <a:r>
              <a:rPr lang="en-US" sz="3200" dirty="0"/>
              <a:t> </a:t>
            </a:r>
            <a:r>
              <a:rPr lang="en-US" sz="3200" dirty="0" err="1"/>
              <a:t>công</a:t>
            </a:r>
            <a:r>
              <a:rPr lang="en-US" sz="3200" dirty="0"/>
              <a:t> </a:t>
            </a:r>
            <a:r>
              <a:rPr lang="en-US" sz="3200" dirty="0" err="1"/>
              <a:t>thức</a:t>
            </a:r>
            <a:r>
              <a:rPr lang="en-US" sz="3200" dirty="0" smtClean="0"/>
              <a:t>:</a:t>
            </a:r>
          </a:p>
          <a:p>
            <a:r>
              <a:rPr lang="en-US" sz="3200" dirty="0" err="1" smtClean="0"/>
              <a:t>Tìm</a:t>
            </a:r>
            <a:r>
              <a:rPr lang="en-US" sz="3200" dirty="0" smtClean="0"/>
              <a:t> </a:t>
            </a:r>
            <a:r>
              <a:rPr lang="en-US" sz="3200" dirty="0" err="1"/>
              <a:t>thời</a:t>
            </a:r>
            <a:r>
              <a:rPr lang="en-US" sz="3200" dirty="0"/>
              <a:t> </a:t>
            </a:r>
            <a:r>
              <a:rPr lang="en-US" sz="3200" dirty="0" err="1"/>
              <a:t>gian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người</a:t>
            </a:r>
            <a:r>
              <a:rPr lang="en-US" sz="3200" dirty="0"/>
              <a:t> </a:t>
            </a:r>
            <a:r>
              <a:rPr lang="en-US" sz="3200" dirty="0" err="1"/>
              <a:t>nhảy</a:t>
            </a:r>
            <a:r>
              <a:rPr lang="en-US" sz="3200" dirty="0"/>
              <a:t> bungee </a:t>
            </a: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vị</a:t>
            </a:r>
            <a:r>
              <a:rPr lang="en-US" sz="3200" dirty="0"/>
              <a:t> </a:t>
            </a:r>
            <a:r>
              <a:rPr lang="en-US" sz="3200" dirty="0" err="1"/>
              <a:t>trí</a:t>
            </a:r>
            <a:r>
              <a:rPr lang="en-US" sz="3200" dirty="0"/>
              <a:t> </a:t>
            </a:r>
            <a:r>
              <a:rPr lang="en-US" sz="3200" dirty="0" err="1"/>
              <a:t>cao</a:t>
            </a:r>
            <a:r>
              <a:rPr lang="en-US" sz="3200" dirty="0"/>
              <a:t>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nước</a:t>
            </a:r>
            <a:r>
              <a:rPr lang="en-US" sz="3200" dirty="0"/>
              <a:t> 108m </a:t>
            </a:r>
            <a:r>
              <a:rPr lang="en-US" sz="3200" dirty="0" err="1"/>
              <a:t>đến</a:t>
            </a:r>
            <a:r>
              <a:rPr lang="en-US" sz="3200" dirty="0"/>
              <a:t> </a:t>
            </a:r>
            <a:r>
              <a:rPr lang="en-US" sz="3200" dirty="0" err="1"/>
              <a:t>khi</a:t>
            </a:r>
            <a:r>
              <a:rPr lang="en-US" sz="3200" dirty="0"/>
              <a:t> </a:t>
            </a:r>
            <a:r>
              <a:rPr lang="en-US" sz="3200" dirty="0" err="1"/>
              <a:t>chạm</a:t>
            </a:r>
            <a:r>
              <a:rPr lang="en-US" sz="3200" dirty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nước</a:t>
            </a:r>
            <a:r>
              <a:rPr lang="en-US" sz="3200" dirty="0"/>
              <a:t>? </a:t>
            </a:r>
          </a:p>
          <a:p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47864" y="4697392"/>
                <a:ext cx="1368152" cy="819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𝐭</m:t>
                      </m:r>
                      <m: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𝟑𝐝</m:t>
                              </m:r>
                            </m:num>
                            <m:den>
                              <m: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𝟗</m:t>
                              </m:r>
                              <m: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,</m:t>
                              </m:r>
                              <m: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𝟖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697392"/>
                <a:ext cx="1368152" cy="8198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149644"/>
            <a:ext cx="1624261" cy="11353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095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 rot="21337711">
            <a:off x="1897063" y="4542367"/>
            <a:ext cx="1146175" cy="1219200"/>
          </a:xfrm>
          <a:custGeom>
            <a:avLst/>
            <a:gdLst>
              <a:gd name="connsiteX0" fmla="*/ 533579 w 1147355"/>
              <a:gd name="connsiteY0" fmla="*/ 0 h 914400"/>
              <a:gd name="connsiteX1" fmla="*/ 20012 w 1147355"/>
              <a:gd name="connsiteY1" fmla="*/ 726510 h 914400"/>
              <a:gd name="connsiteX2" fmla="*/ 1147355 w 1147355"/>
              <a:gd name="connsiteY2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7355" h="914400">
                <a:moveTo>
                  <a:pt x="533579" y="0"/>
                </a:moveTo>
                <a:cubicBezTo>
                  <a:pt x="225647" y="287055"/>
                  <a:pt x="-82284" y="574110"/>
                  <a:pt x="20012" y="726510"/>
                </a:cubicBezTo>
                <a:cubicBezTo>
                  <a:pt x="122308" y="878910"/>
                  <a:pt x="792451" y="864296"/>
                  <a:pt x="1147355" y="914400"/>
                </a:cubicBezTo>
              </a:path>
            </a:pathLst>
          </a:cu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206750" y="2438400"/>
            <a:ext cx="1803400" cy="618067"/>
          </a:xfrm>
          <a:custGeom>
            <a:avLst/>
            <a:gdLst>
              <a:gd name="connsiteX0" fmla="*/ 0 w 1803748"/>
              <a:gd name="connsiteY0" fmla="*/ 462876 h 462876"/>
              <a:gd name="connsiteX1" fmla="*/ 313151 w 1803748"/>
              <a:gd name="connsiteY1" fmla="*/ 11939 h 462876"/>
              <a:gd name="connsiteX2" fmla="*/ 1803748 w 1803748"/>
              <a:gd name="connsiteY2" fmla="*/ 174777 h 462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3748" h="462876">
                <a:moveTo>
                  <a:pt x="0" y="462876"/>
                </a:moveTo>
                <a:cubicBezTo>
                  <a:pt x="6263" y="261415"/>
                  <a:pt x="12526" y="59955"/>
                  <a:pt x="313151" y="11939"/>
                </a:cubicBezTo>
                <a:cubicBezTo>
                  <a:pt x="613776" y="-36078"/>
                  <a:pt x="1208762" y="69349"/>
                  <a:pt x="1803748" y="174777"/>
                </a:cubicBezTo>
              </a:path>
            </a:pathLst>
          </a:cu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200400" y="1136651"/>
            <a:ext cx="1830388" cy="973667"/>
          </a:xfrm>
          <a:custGeom>
            <a:avLst/>
            <a:gdLst>
              <a:gd name="connsiteX0" fmla="*/ 23659 w 1727199"/>
              <a:gd name="connsiteY0" fmla="*/ 859939 h 859939"/>
              <a:gd name="connsiteX1" fmla="*/ 236602 w 1727199"/>
              <a:gd name="connsiteY1" fmla="*/ 108377 h 859939"/>
              <a:gd name="connsiteX2" fmla="*/ 1727199 w 1727199"/>
              <a:gd name="connsiteY2" fmla="*/ 20695 h 859939"/>
              <a:gd name="connsiteX0" fmla="*/ 5979 w 1897409"/>
              <a:gd name="connsiteY0" fmla="*/ 729300 h 729300"/>
              <a:gd name="connsiteX1" fmla="*/ 406812 w 1897409"/>
              <a:gd name="connsiteY1" fmla="*/ 102999 h 729300"/>
              <a:gd name="connsiteX2" fmla="*/ 1897409 w 1897409"/>
              <a:gd name="connsiteY2" fmla="*/ 15317 h 7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7409" h="729300">
                <a:moveTo>
                  <a:pt x="5979" y="729300"/>
                </a:moveTo>
                <a:cubicBezTo>
                  <a:pt x="-29511" y="423456"/>
                  <a:pt x="91574" y="221996"/>
                  <a:pt x="406812" y="102999"/>
                </a:cubicBezTo>
                <a:cubicBezTo>
                  <a:pt x="722050" y="-15998"/>
                  <a:pt x="1294072" y="-10779"/>
                  <a:pt x="1897409" y="15317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536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76200"/>
            <a:ext cx="2590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6" name="Group 4"/>
          <p:cNvGrpSpPr>
            <a:grpSpLocks/>
          </p:cNvGrpSpPr>
          <p:nvPr/>
        </p:nvGrpSpPr>
        <p:grpSpPr bwMode="auto">
          <a:xfrm>
            <a:off x="990600" y="1202267"/>
            <a:ext cx="2287588" cy="3598333"/>
            <a:chOff x="1371600" y="900946"/>
            <a:chExt cx="2288088" cy="2699504"/>
          </a:xfrm>
        </p:grpSpPr>
        <p:sp>
          <p:nvSpPr>
            <p:cNvPr id="2" name="Folded Corner 1"/>
            <p:cNvSpPr/>
            <p:nvPr/>
          </p:nvSpPr>
          <p:spPr>
            <a:xfrm>
              <a:off x="1371600" y="900946"/>
              <a:ext cx="2286000" cy="2699504"/>
            </a:xfrm>
            <a:prstGeom prst="foldedCorner">
              <a:avLst/>
            </a:prstGeom>
            <a:solidFill>
              <a:schemeClr val="tx2">
                <a:lumMod val="20000"/>
                <a:lumOff val="80000"/>
              </a:schemeClr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406694" y="1053346"/>
              <a:ext cx="2252994" cy="1362292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eaLnBrk="0" hangingPunct="0">
                <a:defRPr/>
              </a:pPr>
              <a:r>
                <a:rPr lang="en-US" sz="2800">
                  <a:ln w="11430"/>
                  <a:solidFill>
                    <a:schemeClr val="tx2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cs typeface="+mn-cs"/>
                </a:rPr>
                <a:t>Biến đổi </a:t>
              </a:r>
            </a:p>
            <a:p>
              <a:pPr algn="ctr" eaLnBrk="0" hangingPunct="0">
                <a:defRPr/>
              </a:pPr>
              <a:r>
                <a:rPr lang="en-US" sz="2800">
                  <a:ln w="11430"/>
                  <a:solidFill>
                    <a:srgbClr val="FFC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cs typeface="+mn-cs"/>
                </a:rPr>
                <a:t>đơn giản </a:t>
              </a:r>
              <a:r>
                <a:rPr lang="en-US" sz="2800">
                  <a:ln w="11430"/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cs typeface="+mn-cs"/>
                </a:rPr>
                <a:t>biểu thức chứa</a:t>
              </a:r>
            </a:p>
            <a:p>
              <a:pPr algn="ctr" eaLnBrk="0" hangingPunct="0">
                <a:defRPr/>
              </a:pPr>
              <a:r>
                <a:rPr lang="en-US" sz="280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cs typeface="+mn-cs"/>
                </a:rPr>
                <a:t> </a:t>
              </a:r>
              <a:r>
                <a:rPr lang="en-US" sz="2800">
                  <a:ln w="11430"/>
                  <a:solidFill>
                    <a:srgbClr val="C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cs typeface="+mn-cs"/>
                </a:rPr>
                <a:t>căn bậc hai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429005" y="958852"/>
            <a:ext cx="1602089" cy="641349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rgbClr val="C00000"/>
                </a:solidFill>
                <a:cs typeface="+mn-cs"/>
              </a:rPr>
              <a:t>Đưa thừa số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19476" y="1092201"/>
            <a:ext cx="1686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00000"/>
                </a:solidFill>
                <a:latin typeface="Times New Roman" pitchFamily="18" charset="0"/>
              </a:rPr>
              <a:t>ra ngoài căn</a:t>
            </a:r>
          </a:p>
        </p:txBody>
      </p:sp>
      <p:sp>
        <p:nvSpPr>
          <p:cNvPr id="15" name="TextBox 14"/>
          <p:cNvSpPr txBox="1"/>
          <p:nvPr/>
        </p:nvSpPr>
        <p:spPr>
          <a:xfrm rot="315536">
            <a:off x="3370384" y="1898116"/>
            <a:ext cx="1699205" cy="615553"/>
          </a:xfrm>
          <a:prstGeom prst="rect">
            <a:avLst/>
          </a:prstGeom>
          <a:noFill/>
        </p:spPr>
        <p:txBody>
          <a:bodyPr wrap="none">
            <a:prstTxWarp prst="textChevron">
              <a:avLst/>
            </a:prstTxWarp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5">
                    <a:lumMod val="75000"/>
                  </a:schemeClr>
                </a:solidFill>
                <a:cs typeface="+mn-cs"/>
              </a:rPr>
              <a:t>Đưa thừa số</a:t>
            </a:r>
          </a:p>
        </p:txBody>
      </p:sp>
      <p:sp>
        <p:nvSpPr>
          <p:cNvPr id="17" name="TextBox 16"/>
          <p:cNvSpPr txBox="1"/>
          <p:nvPr/>
        </p:nvSpPr>
        <p:spPr>
          <a:xfrm rot="644891">
            <a:off x="3380639" y="2748577"/>
            <a:ext cx="1858201" cy="615553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eaLnBrk="0" hangingPunct="0">
              <a:defRPr/>
            </a:pPr>
            <a:r>
              <a:rPr lang="en-US" sz="2400">
                <a:solidFill>
                  <a:schemeClr val="accent5">
                    <a:lumMod val="75000"/>
                  </a:schemeClr>
                </a:solidFill>
                <a:cs typeface="+mn-cs"/>
              </a:rPr>
              <a:t>vào trong căn</a:t>
            </a:r>
          </a:p>
        </p:txBody>
      </p:sp>
      <p:sp>
        <p:nvSpPr>
          <p:cNvPr id="19" name="Freeform 18"/>
          <p:cNvSpPr/>
          <p:nvPr/>
        </p:nvSpPr>
        <p:spPr>
          <a:xfrm rot="458046">
            <a:off x="6499225" y="381000"/>
            <a:ext cx="922338" cy="518584"/>
          </a:xfrm>
          <a:custGeom>
            <a:avLst/>
            <a:gdLst>
              <a:gd name="connsiteX0" fmla="*/ 108165 w 922357"/>
              <a:gd name="connsiteY0" fmla="*/ 388357 h 388357"/>
              <a:gd name="connsiteX1" fmla="*/ 70587 w 922357"/>
              <a:gd name="connsiteY1" fmla="*/ 125310 h 388357"/>
              <a:gd name="connsiteX2" fmla="*/ 922357 w 922357"/>
              <a:gd name="connsiteY2" fmla="*/ 50 h 388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2357" h="388357">
                <a:moveTo>
                  <a:pt x="108165" y="388357"/>
                </a:moveTo>
                <a:cubicBezTo>
                  <a:pt x="21526" y="289192"/>
                  <a:pt x="-65112" y="190028"/>
                  <a:pt x="70587" y="125310"/>
                </a:cubicBezTo>
                <a:cubicBezTo>
                  <a:pt x="206286" y="60592"/>
                  <a:pt x="703152" y="-2038"/>
                  <a:pt x="922357" y="50"/>
                </a:cubicBez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602414" y="1151467"/>
            <a:ext cx="865187" cy="635000"/>
          </a:xfrm>
          <a:custGeom>
            <a:avLst/>
            <a:gdLst>
              <a:gd name="connsiteX0" fmla="*/ 122 w 864418"/>
              <a:gd name="connsiteY0" fmla="*/ 0 h 476058"/>
              <a:gd name="connsiteX1" fmla="*/ 200539 w 864418"/>
              <a:gd name="connsiteY1" fmla="*/ 150312 h 476058"/>
              <a:gd name="connsiteX2" fmla="*/ 25174 w 864418"/>
              <a:gd name="connsiteY2" fmla="*/ 450937 h 476058"/>
              <a:gd name="connsiteX3" fmla="*/ 864418 w 864418"/>
              <a:gd name="connsiteY3" fmla="*/ 438411 h 47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4418" h="476058">
                <a:moveTo>
                  <a:pt x="122" y="0"/>
                </a:moveTo>
                <a:cubicBezTo>
                  <a:pt x="98243" y="37578"/>
                  <a:pt x="196364" y="75156"/>
                  <a:pt x="200539" y="150312"/>
                </a:cubicBezTo>
                <a:cubicBezTo>
                  <a:pt x="204714" y="225468"/>
                  <a:pt x="-85473" y="402921"/>
                  <a:pt x="25174" y="450937"/>
                </a:cubicBezTo>
                <a:cubicBezTo>
                  <a:pt x="135821" y="498954"/>
                  <a:pt x="500119" y="468682"/>
                  <a:pt x="864418" y="438411"/>
                </a:cubicBez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7467600" y="93134"/>
          <a:ext cx="1398588" cy="1022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5" imgW="927100" imgH="508000" progId="Equation.DSMT4">
                  <p:embed/>
                </p:oleObj>
              </mc:Choice>
              <mc:Fallback>
                <p:oleObj name="Equation" r:id="rId5" imgW="9271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93134"/>
                        <a:ext cx="1398588" cy="1022351"/>
                      </a:xfrm>
                      <a:prstGeom prst="rect">
                        <a:avLst/>
                      </a:prstGeom>
                      <a:solidFill>
                        <a:srgbClr val="F0B57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7473951" y="1250951"/>
          <a:ext cx="1450975" cy="967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7" imgW="1016000" imgH="508000" progId="Equation.DSMT4">
                  <p:embed/>
                </p:oleObj>
              </mc:Choice>
              <mc:Fallback>
                <p:oleObj name="Equation" r:id="rId7" imgW="10160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3951" y="1250951"/>
                        <a:ext cx="1450975" cy="967316"/>
                      </a:xfrm>
                      <a:prstGeom prst="rect">
                        <a:avLst/>
                      </a:prstGeom>
                      <a:solidFill>
                        <a:srgbClr val="F0B57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Freeform 24"/>
          <p:cNvSpPr/>
          <p:nvPr/>
        </p:nvSpPr>
        <p:spPr>
          <a:xfrm rot="20710802">
            <a:off x="4981576" y="2245784"/>
            <a:ext cx="900113" cy="446616"/>
          </a:xfrm>
          <a:custGeom>
            <a:avLst/>
            <a:gdLst>
              <a:gd name="connsiteX0" fmla="*/ 0 w 2079320"/>
              <a:gd name="connsiteY0" fmla="*/ 176753 h 335354"/>
              <a:gd name="connsiteX1" fmla="*/ 237994 w 2079320"/>
              <a:gd name="connsiteY1" fmla="*/ 189279 h 335354"/>
              <a:gd name="connsiteX2" fmla="*/ 513567 w 2079320"/>
              <a:gd name="connsiteY2" fmla="*/ 1389 h 335354"/>
              <a:gd name="connsiteX3" fmla="*/ 1352811 w 2079320"/>
              <a:gd name="connsiteY3" fmla="*/ 302014 h 335354"/>
              <a:gd name="connsiteX4" fmla="*/ 2079320 w 2079320"/>
              <a:gd name="connsiteY4" fmla="*/ 314540 h 335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9320" h="335354">
                <a:moveTo>
                  <a:pt x="0" y="176753"/>
                </a:moveTo>
                <a:cubicBezTo>
                  <a:pt x="76200" y="197629"/>
                  <a:pt x="152400" y="218506"/>
                  <a:pt x="237994" y="189279"/>
                </a:cubicBezTo>
                <a:cubicBezTo>
                  <a:pt x="323589" y="160052"/>
                  <a:pt x="327764" y="-17400"/>
                  <a:pt x="513567" y="1389"/>
                </a:cubicBezTo>
                <a:cubicBezTo>
                  <a:pt x="699370" y="20178"/>
                  <a:pt x="1091852" y="249822"/>
                  <a:pt x="1352811" y="302014"/>
                </a:cubicBezTo>
                <a:cubicBezTo>
                  <a:pt x="1613770" y="354206"/>
                  <a:pt x="1846545" y="334373"/>
                  <a:pt x="2079320" y="314540"/>
                </a:cubicBezTo>
              </a:path>
            </a:pathLst>
          </a:cu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5853114" y="1932518"/>
          <a:ext cx="1538287" cy="1123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9" imgW="927100" imgH="508000" progId="Equation.DSMT4">
                  <p:embed/>
                </p:oleObj>
              </mc:Choice>
              <mc:Fallback>
                <p:oleObj name="Equation" r:id="rId9" imgW="9271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3114" y="1932518"/>
                        <a:ext cx="1538287" cy="1123949"/>
                      </a:xfrm>
                      <a:prstGeom prst="rect">
                        <a:avLst/>
                      </a:prstGeom>
                      <a:solidFill>
                        <a:srgbClr val="ABD958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7239001" y="3022600"/>
          <a:ext cx="1685925" cy="1123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1" imgW="1016000" imgH="508000" progId="Equation.DSMT4">
                  <p:embed/>
                </p:oleObj>
              </mc:Choice>
              <mc:Fallback>
                <p:oleObj name="Equation" r:id="rId11" imgW="10160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1" y="3022600"/>
                        <a:ext cx="1685925" cy="1123951"/>
                      </a:xfrm>
                      <a:prstGeom prst="rect">
                        <a:avLst/>
                      </a:prstGeom>
                      <a:solidFill>
                        <a:srgbClr val="ABD958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Freeform 29"/>
          <p:cNvSpPr/>
          <p:nvPr/>
        </p:nvSpPr>
        <p:spPr>
          <a:xfrm>
            <a:off x="3030538" y="4241801"/>
            <a:ext cx="903287" cy="1437217"/>
          </a:xfrm>
          <a:custGeom>
            <a:avLst/>
            <a:gdLst>
              <a:gd name="connsiteX0" fmla="*/ 0 w 901874"/>
              <a:gd name="connsiteY0" fmla="*/ 889348 h 889348"/>
              <a:gd name="connsiteX1" fmla="*/ 438411 w 901874"/>
              <a:gd name="connsiteY1" fmla="*/ 538620 h 889348"/>
              <a:gd name="connsiteX2" fmla="*/ 288098 w 901874"/>
              <a:gd name="connsiteY2" fmla="*/ 112735 h 889348"/>
              <a:gd name="connsiteX3" fmla="*/ 901874 w 901874"/>
              <a:gd name="connsiteY3" fmla="*/ 0 h 889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1874" h="889348">
                <a:moveTo>
                  <a:pt x="0" y="889348"/>
                </a:moveTo>
                <a:cubicBezTo>
                  <a:pt x="195197" y="778701"/>
                  <a:pt x="390395" y="668055"/>
                  <a:pt x="438411" y="538620"/>
                </a:cubicBezTo>
                <a:cubicBezTo>
                  <a:pt x="486427" y="409185"/>
                  <a:pt x="210854" y="202505"/>
                  <a:pt x="288098" y="112735"/>
                </a:cubicBezTo>
                <a:cubicBezTo>
                  <a:pt x="365342" y="22965"/>
                  <a:pt x="633608" y="11482"/>
                  <a:pt x="901874" y="0"/>
                </a:cubicBezTo>
              </a:path>
            </a:pathLst>
          </a:cu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3962400" y="3632201"/>
          <a:ext cx="2971800" cy="1011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3" imgW="1790700" imgH="457200" progId="Equation.DSMT4">
                  <p:embed/>
                </p:oleObj>
              </mc:Choice>
              <mc:Fallback>
                <p:oleObj name="Equation" r:id="rId13" imgW="17907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632201"/>
                        <a:ext cx="2971800" cy="1011767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Freeform 32"/>
          <p:cNvSpPr/>
          <p:nvPr/>
        </p:nvSpPr>
        <p:spPr>
          <a:xfrm rot="211806">
            <a:off x="2989263" y="5721351"/>
            <a:ext cx="1111250" cy="812800"/>
          </a:xfrm>
          <a:custGeom>
            <a:avLst/>
            <a:gdLst>
              <a:gd name="connsiteX0" fmla="*/ 8901 w 1111191"/>
              <a:gd name="connsiteY0" fmla="*/ 22708 h 452156"/>
              <a:gd name="connsiteX1" fmla="*/ 246895 w 1111191"/>
              <a:gd name="connsiteY1" fmla="*/ 47760 h 452156"/>
              <a:gd name="connsiteX2" fmla="*/ 33953 w 1111191"/>
              <a:gd name="connsiteY2" fmla="*/ 448593 h 452156"/>
              <a:gd name="connsiteX3" fmla="*/ 1111191 w 1111191"/>
              <a:gd name="connsiteY3" fmla="*/ 210599 h 452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1191" h="452156">
                <a:moveTo>
                  <a:pt x="8901" y="22708"/>
                </a:moveTo>
                <a:cubicBezTo>
                  <a:pt x="125810" y="-257"/>
                  <a:pt x="242720" y="-23221"/>
                  <a:pt x="246895" y="47760"/>
                </a:cubicBezTo>
                <a:cubicBezTo>
                  <a:pt x="251070" y="118741"/>
                  <a:pt x="-110096" y="421453"/>
                  <a:pt x="33953" y="448593"/>
                </a:cubicBezTo>
                <a:cubicBezTo>
                  <a:pt x="178002" y="475733"/>
                  <a:pt x="644596" y="343166"/>
                  <a:pt x="1111191" y="210599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4960938" y="787401"/>
          <a:ext cx="1706562" cy="590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5" imgW="1028254" imgH="266584" progId="Equation.DSMT4">
                  <p:embed/>
                </p:oleObj>
              </mc:Choice>
              <mc:Fallback>
                <p:oleObj name="Equation" r:id="rId15" imgW="1028254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787401"/>
                        <a:ext cx="1706562" cy="590551"/>
                      </a:xfrm>
                      <a:prstGeom prst="rect">
                        <a:avLst/>
                      </a:prstGeom>
                      <a:solidFill>
                        <a:srgbClr val="B26314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Freeform 35"/>
          <p:cNvSpPr/>
          <p:nvPr/>
        </p:nvSpPr>
        <p:spPr>
          <a:xfrm>
            <a:off x="4881564" y="2675467"/>
            <a:ext cx="2357437" cy="840317"/>
          </a:xfrm>
          <a:custGeom>
            <a:avLst/>
            <a:gdLst>
              <a:gd name="connsiteX0" fmla="*/ 96599 w 2357199"/>
              <a:gd name="connsiteY0" fmla="*/ 0 h 630180"/>
              <a:gd name="connsiteX1" fmla="*/ 325199 w 2357199"/>
              <a:gd name="connsiteY1" fmla="*/ 203200 h 630180"/>
              <a:gd name="connsiteX2" fmla="*/ 109299 w 2357199"/>
              <a:gd name="connsiteY2" fmla="*/ 609600 h 630180"/>
              <a:gd name="connsiteX3" fmla="*/ 2357199 w 2357199"/>
              <a:gd name="connsiteY3" fmla="*/ 533400 h 630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7199" h="630180">
                <a:moveTo>
                  <a:pt x="96599" y="0"/>
                </a:moveTo>
                <a:cubicBezTo>
                  <a:pt x="209840" y="50800"/>
                  <a:pt x="323082" y="101600"/>
                  <a:pt x="325199" y="203200"/>
                </a:cubicBezTo>
                <a:cubicBezTo>
                  <a:pt x="327316" y="304800"/>
                  <a:pt x="-229368" y="554567"/>
                  <a:pt x="109299" y="609600"/>
                </a:cubicBezTo>
                <a:cubicBezTo>
                  <a:pt x="447966" y="664633"/>
                  <a:pt x="1402582" y="599016"/>
                  <a:pt x="2357199" y="533400"/>
                </a:cubicBezTo>
              </a:path>
            </a:pathLst>
          </a:cu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048000" y="5082118"/>
            <a:ext cx="2032000" cy="713316"/>
          </a:xfrm>
          <a:custGeom>
            <a:avLst/>
            <a:gdLst>
              <a:gd name="connsiteX0" fmla="*/ 0 w 2032000"/>
              <a:gd name="connsiteY0" fmla="*/ 443447 h 535661"/>
              <a:gd name="connsiteX1" fmla="*/ 508000 w 2032000"/>
              <a:gd name="connsiteY1" fmla="*/ 252947 h 535661"/>
              <a:gd name="connsiteX2" fmla="*/ 482600 w 2032000"/>
              <a:gd name="connsiteY2" fmla="*/ 532347 h 535661"/>
              <a:gd name="connsiteX3" fmla="*/ 1295400 w 2032000"/>
              <a:gd name="connsiteY3" fmla="*/ 24347 h 535661"/>
              <a:gd name="connsiteX4" fmla="*/ 2032000 w 2032000"/>
              <a:gd name="connsiteY4" fmla="*/ 75147 h 535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2000" h="535661">
                <a:moveTo>
                  <a:pt x="0" y="443447"/>
                </a:moveTo>
                <a:cubicBezTo>
                  <a:pt x="213783" y="340788"/>
                  <a:pt x="427567" y="238130"/>
                  <a:pt x="508000" y="252947"/>
                </a:cubicBezTo>
                <a:cubicBezTo>
                  <a:pt x="588433" y="267764"/>
                  <a:pt x="351367" y="570447"/>
                  <a:pt x="482600" y="532347"/>
                </a:cubicBezTo>
                <a:cubicBezTo>
                  <a:pt x="613833" y="494247"/>
                  <a:pt x="1037167" y="100547"/>
                  <a:pt x="1295400" y="24347"/>
                </a:cubicBezTo>
                <a:cubicBezTo>
                  <a:pt x="1553633" y="-51853"/>
                  <a:pt x="2032000" y="75147"/>
                  <a:pt x="2032000" y="75147"/>
                </a:cubicBezTo>
              </a:path>
            </a:pathLst>
          </a:cu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905001" y="5082118"/>
            <a:ext cx="1257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70C0"/>
                </a:solidFill>
                <a:latin typeface="Times New Roman" pitchFamily="18" charset="0"/>
              </a:rPr>
              <a:t>Trục căn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093913" y="5664201"/>
            <a:ext cx="9541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70C0"/>
                </a:solidFill>
                <a:latin typeface="Times New Roman" pitchFamily="18" charset="0"/>
              </a:rPr>
              <a:t>ở mẫu</a:t>
            </a:r>
          </a:p>
        </p:txBody>
      </p:sp>
      <p:sp>
        <p:nvSpPr>
          <p:cNvPr id="35" name="Rectangle 3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31094" y="4800600"/>
            <a:ext cx="4493911" cy="871008"/>
          </a:xfrm>
          <a:prstGeom prst="rect">
            <a:avLst/>
          </a:prstGeom>
          <a:blipFill rotWithShape="1">
            <a:blip r:embed="rId17"/>
            <a:stretch>
              <a:fillRect b="-4673"/>
            </a:stretch>
          </a:blipFill>
        </p:spPr>
        <p:txBody>
          <a:bodyPr/>
          <a:lstStyle/>
          <a:p>
            <a:pPr eaLnBrk="0" hangingPunct="0">
              <a:defRPr/>
            </a:pPr>
            <a:r>
              <a:rPr lang="en-US">
                <a:noFill/>
                <a:cs typeface="+mn-cs"/>
              </a:rPr>
              <a:t> </a:t>
            </a:r>
          </a:p>
        </p:txBody>
      </p:sp>
      <p:sp>
        <p:nvSpPr>
          <p:cNvPr id="38" name="Rectangle 3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1357" y="5795620"/>
            <a:ext cx="5022644" cy="871093"/>
          </a:xfrm>
          <a:prstGeom prst="rect">
            <a:avLst/>
          </a:prstGeom>
          <a:blipFill rotWithShape="1">
            <a:blip r:embed="rId18"/>
            <a:stretch>
              <a:fillRect/>
            </a:stretch>
          </a:blipFill>
        </p:spPr>
        <p:txBody>
          <a:bodyPr/>
          <a:lstStyle/>
          <a:p>
            <a:pPr eaLnBrk="0" hangingPunct="0">
              <a:defRPr/>
            </a:pPr>
            <a:r>
              <a:rPr lang="en-US">
                <a:noFill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44318429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1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366</Words>
  <Application>Microsoft Office PowerPoint</Application>
  <PresentationFormat>On-screen Show (4:3)</PresentationFormat>
  <Paragraphs>61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MS PGothic</vt:lpstr>
      <vt:lpstr>Arial</vt:lpstr>
      <vt:lpstr>Calibri</vt:lpstr>
      <vt:lpstr>Cambria Math</vt:lpstr>
      <vt:lpstr>Symbol</vt:lpstr>
      <vt:lpstr>Times New Roman</vt:lpstr>
      <vt:lpstr>UVN Huong Que Nang</vt:lpstr>
      <vt:lpstr>UVN Vung Tau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nnt</dc:creator>
  <cp:lastModifiedBy>THANH</cp:lastModifiedBy>
  <cp:revision>10</cp:revision>
  <dcterms:created xsi:type="dcterms:W3CDTF">2021-08-30T00:47:00Z</dcterms:created>
  <dcterms:modified xsi:type="dcterms:W3CDTF">2021-08-31T04:38:43Z</dcterms:modified>
</cp:coreProperties>
</file>